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  <p:sldId id="271" r:id="rId9"/>
    <p:sldId id="265" r:id="rId10"/>
    <p:sldId id="263" r:id="rId11"/>
    <p:sldId id="264" r:id="rId12"/>
    <p:sldId id="266" r:id="rId13"/>
    <p:sldId id="267" r:id="rId14"/>
    <p:sldId id="268" r:id="rId15"/>
    <p:sldId id="277" r:id="rId16"/>
    <p:sldId id="269" r:id="rId17"/>
    <p:sldId id="276" r:id="rId18"/>
    <p:sldId id="278" r:id="rId19"/>
    <p:sldId id="275" r:id="rId20"/>
    <p:sldId id="272" r:id="rId21"/>
    <p:sldId id="270" r:id="rId22"/>
    <p:sldId id="279" r:id="rId23"/>
    <p:sldId id="273" r:id="rId24"/>
    <p:sldId id="294" r:id="rId25"/>
    <p:sldId id="295" r:id="rId26"/>
    <p:sldId id="280" r:id="rId27"/>
    <p:sldId id="281" r:id="rId28"/>
    <p:sldId id="285" r:id="rId29"/>
    <p:sldId id="287" r:id="rId30"/>
    <p:sldId id="282" r:id="rId31"/>
    <p:sldId id="283" r:id="rId32"/>
    <p:sldId id="284" r:id="rId33"/>
    <p:sldId id="288" r:id="rId34"/>
    <p:sldId id="274" r:id="rId35"/>
    <p:sldId id="289" r:id="rId36"/>
    <p:sldId id="290" r:id="rId37"/>
    <p:sldId id="291" r:id="rId38"/>
    <p:sldId id="292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FB9"/>
    <a:srgbClr val="FFFFE9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-42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9761D-1F95-3B4C-BE9C-CDD1389A8812}" type="datetimeFigureOut">
              <a:rPr lang="en-US" smtClean="0"/>
              <a:pPr/>
              <a:t>7/31/2015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DCD51-711A-044D-9B2C-C47F74A9A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548955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95A596-FA52-0448-9C24-EA3FEFB30C0E}" type="datetimeFigureOut">
              <a:rPr lang="en-US" smtClean="0"/>
              <a:pPr/>
              <a:t>7/31/2015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C5791-7364-9E4F-986D-297FD347B6D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151994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4C5791-7364-9E4F-986D-297FD347B6DE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3950"/>
            <a:ext cx="7342188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7342188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3741" y="6122894"/>
            <a:ext cx="2133600" cy="259317"/>
          </a:xfrm>
        </p:spPr>
        <p:txBody>
          <a:bodyPr/>
          <a:lstStyle/>
          <a:p>
            <a:fld id="{CF164A81-75B2-194C-A843-C64EC5C16B31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2894"/>
            <a:ext cx="2895600" cy="2578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91000" y="6122894"/>
            <a:ext cx="762000" cy="271463"/>
          </a:xfrm>
        </p:spPr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694329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672323"/>
            <a:ext cx="3008313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08DB3-0A53-D340-B3CF-599B34F5F3EB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352892" y="310123"/>
            <a:ext cx="3398837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691640"/>
            <a:ext cx="3008376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38559" y="612775"/>
            <a:ext cx="41148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2670048"/>
            <a:ext cx="3008376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2E5-7E97-2F44-B961-B3631B15779F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1" y="4287819"/>
            <a:ext cx="8021977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6347" y="331694"/>
            <a:ext cx="8421624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1" y="5271247"/>
            <a:ext cx="8021977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2E74-C78C-C942-965B-B6CC6D494C40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D67E5-F24F-664E-AC9C-26173D2CF6BA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399" y="609600"/>
            <a:ext cx="1416423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2" y="609600"/>
            <a:ext cx="6279777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139F-CB8F-D149-BA56-8B0C015E5021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42CA6-DA21-D448-9BFF-3B41542CED08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fld id="{F87D6CFC-0B4B-2148-A17F-CDDE4D02F4BF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1371600"/>
            <a:ext cx="7345362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3" y="3134566"/>
            <a:ext cx="7345362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0D79-2A23-4C40-804A-C01F394F0C72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4B835-C713-9846-B110-24995DE671EF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01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5539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5539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93BC9-E94F-5B47-BD76-EECA0CBE7CA1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08A2-EBB5-744B-B5B4-7699A7EC7B98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872E7-27FD-CA40-8E81-E7A5851A1F00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169892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147888"/>
            <a:ext cx="3008313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7C8EB-B6A2-A747-83AD-60E35A0235F5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2" y="2133601"/>
            <a:ext cx="734536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" y="6371591"/>
            <a:ext cx="21336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F6F81F14-9AEC-394B-B8F6-AE69A194437D}" type="datetime1">
              <a:rPr lang="en-US" smtClean="0"/>
              <a:pPr/>
              <a:t>7/31/2015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8840" y="6371591"/>
            <a:ext cx="28956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EBFB1032-EA64-7144-B003-9BCC9D94B50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9173" y="578700"/>
            <a:ext cx="7781442" cy="2459476"/>
          </a:xfrm>
        </p:spPr>
        <p:txBody>
          <a:bodyPr/>
          <a:lstStyle/>
          <a:p>
            <a:r>
              <a:rPr lang="en-US" sz="4400" dirty="0" smtClean="0"/>
              <a:t>Large-Scale Data Management</a:t>
            </a:r>
            <a:br>
              <a:rPr lang="en-US" sz="4400" dirty="0" smtClean="0"/>
            </a:b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8999"/>
            <a:ext cx="7342188" cy="2358003"/>
          </a:xfrm>
        </p:spPr>
        <p:txBody>
          <a:bodyPr>
            <a:normAutofit/>
          </a:bodyPr>
          <a:lstStyle/>
          <a:p>
            <a:r>
              <a:rPr lang="en-US" sz="4300" b="1" dirty="0" smtClean="0">
                <a:solidFill>
                  <a:srgbClr val="800000"/>
                </a:solidFill>
              </a:rPr>
              <a:t>HBase</a:t>
            </a:r>
          </a:p>
          <a:p>
            <a:endParaRPr lang="en-US" sz="3600" b="1" dirty="0" smtClean="0">
              <a:solidFill>
                <a:srgbClr val="800000"/>
              </a:solidFill>
            </a:endParaRPr>
          </a:p>
          <a:p>
            <a:endParaRPr lang="en-US" sz="3600" b="1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9673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HBase: Keys and Column Families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 descr="Tcd_column_families_Figur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217" y="2580558"/>
            <a:ext cx="5821680" cy="261366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69977" y="2377756"/>
            <a:ext cx="2210816" cy="1030188"/>
            <a:chOff x="369977" y="2377756"/>
            <a:chExt cx="2210816" cy="1030188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1575138" y="2747088"/>
              <a:ext cx="997822" cy="66085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369977" y="2377756"/>
              <a:ext cx="2210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800000"/>
                  </a:solidFill>
                </a:rPr>
                <a:t>Each row has a </a:t>
              </a:r>
              <a:r>
                <a:rPr lang="en-US" b="1" i="1" u="sng" dirty="0" smtClean="0">
                  <a:solidFill>
                    <a:srgbClr val="0000FF"/>
                  </a:solidFill>
                </a:rPr>
                <a:t>Key</a:t>
              </a:r>
              <a:endParaRPr lang="en-US" b="1" i="1" u="sng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437911" y="1814055"/>
            <a:ext cx="4762842" cy="1224557"/>
            <a:chOff x="3437911" y="1814055"/>
            <a:chExt cx="4762842" cy="1224557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543200" y="2202854"/>
              <a:ext cx="841803" cy="83575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437911" y="1814055"/>
              <a:ext cx="4762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800000"/>
                  </a:solidFill>
                </a:rPr>
                <a:t>Each record is divided into </a:t>
              </a:r>
              <a:r>
                <a:rPr lang="en-US" b="1" i="1" u="sng" dirty="0" smtClean="0">
                  <a:solidFill>
                    <a:srgbClr val="0000FF"/>
                  </a:solidFill>
                </a:rPr>
                <a:t>Column Families</a:t>
              </a:r>
              <a:endParaRPr lang="en-US" b="1" i="1" u="sng" dirty="0">
                <a:solidFill>
                  <a:srgbClr val="0000FF"/>
                </a:solidFill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5537404" y="2202854"/>
              <a:ext cx="1000926" cy="83575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2161779" y="4561202"/>
            <a:ext cx="5580937" cy="1383908"/>
            <a:chOff x="2161779" y="4561202"/>
            <a:chExt cx="5580937" cy="1383908"/>
          </a:xfrm>
        </p:grpSpPr>
        <p:cxnSp>
          <p:nvCxnSpPr>
            <p:cNvPr id="17" name="Straight Arrow Connector 16"/>
            <p:cNvCxnSpPr/>
            <p:nvPr/>
          </p:nvCxnSpPr>
          <p:spPr>
            <a:xfrm flipH="1" flipV="1">
              <a:off x="3887617" y="4561202"/>
              <a:ext cx="466514" cy="101072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4354131" y="4561202"/>
              <a:ext cx="725689" cy="95939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161779" y="5575778"/>
              <a:ext cx="55809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800000"/>
                  </a:solidFill>
                </a:rPr>
                <a:t>Each column family consists of one or more </a:t>
              </a:r>
              <a:r>
                <a:rPr lang="en-US" b="1" i="1" dirty="0" smtClean="0">
                  <a:solidFill>
                    <a:srgbClr val="0000FF"/>
                  </a:solidFill>
                </a:rPr>
                <a:t>Columns</a:t>
              </a:r>
              <a:endParaRPr lang="en-US" b="1" i="1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513941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515" y="1783736"/>
            <a:ext cx="3181887" cy="4572613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Key</a:t>
            </a:r>
          </a:p>
          <a:p>
            <a:pPr lvl="1"/>
            <a:r>
              <a:rPr lang="en-US" dirty="0" smtClean="0"/>
              <a:t>Byte array</a:t>
            </a:r>
          </a:p>
          <a:p>
            <a:pPr lvl="1"/>
            <a:r>
              <a:rPr lang="en-US" dirty="0" smtClean="0"/>
              <a:t>Serves as the primary key for the table</a:t>
            </a:r>
          </a:p>
          <a:p>
            <a:pPr lvl="1"/>
            <a:r>
              <a:rPr lang="en-US" dirty="0" smtClean="0"/>
              <a:t>Indexed far fast lookup</a:t>
            </a:r>
          </a:p>
          <a:p>
            <a:r>
              <a:rPr lang="en-US" b="1" dirty="0" smtClean="0">
                <a:solidFill>
                  <a:srgbClr val="800000"/>
                </a:solidFill>
              </a:rPr>
              <a:t>Column Family</a:t>
            </a:r>
          </a:p>
          <a:p>
            <a:pPr lvl="1"/>
            <a:r>
              <a:rPr lang="en-US" dirty="0" smtClean="0"/>
              <a:t>Has a name (string)</a:t>
            </a:r>
          </a:p>
          <a:p>
            <a:pPr lvl="1"/>
            <a:r>
              <a:rPr lang="en-US" dirty="0" smtClean="0"/>
              <a:t>Contains one or more related columns</a:t>
            </a:r>
          </a:p>
          <a:p>
            <a:r>
              <a:rPr lang="en-US" b="1" dirty="0" smtClean="0">
                <a:solidFill>
                  <a:srgbClr val="800000"/>
                </a:solidFill>
              </a:rPr>
              <a:t>Column</a:t>
            </a:r>
          </a:p>
          <a:p>
            <a:pPr lvl="1"/>
            <a:r>
              <a:rPr lang="en-US" dirty="0" smtClean="0"/>
              <a:t>Belongs to one column family</a:t>
            </a:r>
          </a:p>
          <a:p>
            <a:pPr lvl="1"/>
            <a:r>
              <a:rPr lang="en-US" dirty="0" smtClean="0"/>
              <a:t>Included inside the row</a:t>
            </a:r>
          </a:p>
          <a:p>
            <a:pPr lvl="2"/>
            <a:r>
              <a:rPr lang="en-US" b="1" i="1" dirty="0" err="1" smtClean="0">
                <a:solidFill>
                  <a:schemeClr val="tx1"/>
                </a:solidFill>
              </a:rPr>
              <a:t>familyName:columnName</a:t>
            </a:r>
            <a:endParaRPr lang="en-US" b="1" i="1" dirty="0" smtClean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113" y="1218047"/>
            <a:ext cx="5050539" cy="4995765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2883969" y="691613"/>
            <a:ext cx="3012373" cy="733763"/>
            <a:chOff x="2883969" y="691613"/>
            <a:chExt cx="3012373" cy="733763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5416747" y="920015"/>
              <a:ext cx="375803" cy="50536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2883969" y="691613"/>
              <a:ext cx="3012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0000FF"/>
                  </a:solidFill>
                </a:rPr>
                <a:t>Column family named “Contents”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770279" y="383836"/>
            <a:ext cx="2782167" cy="1114565"/>
            <a:chOff x="5770279" y="383836"/>
            <a:chExt cx="2782167" cy="111456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7655501" y="691613"/>
              <a:ext cx="375803" cy="8067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770279" y="383836"/>
              <a:ext cx="27821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0000FF"/>
                  </a:solidFill>
                </a:rPr>
                <a:t>Column family named “anchor”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415108" y="2687258"/>
            <a:ext cx="2623144" cy="655896"/>
            <a:chOff x="6415108" y="2687258"/>
            <a:chExt cx="2623144" cy="655896"/>
          </a:xfrm>
        </p:grpSpPr>
        <p:cxnSp>
          <p:nvCxnSpPr>
            <p:cNvPr id="16" name="Straight Arrow Connector 15"/>
            <p:cNvCxnSpPr/>
            <p:nvPr/>
          </p:nvCxnSpPr>
          <p:spPr>
            <a:xfrm flipH="1">
              <a:off x="6919959" y="2915541"/>
              <a:ext cx="155505" cy="42761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415108" y="2687258"/>
              <a:ext cx="26231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0000FF"/>
                  </a:solidFill>
                </a:rPr>
                <a:t>Column named “</a:t>
              </a:r>
              <a:r>
                <a:rPr lang="en-US" sz="1400" b="1" dirty="0" err="1" smtClean="0">
                  <a:solidFill>
                    <a:srgbClr val="0000FF"/>
                  </a:solidFill>
                </a:rPr>
                <a:t>apache.com</a:t>
              </a:r>
              <a:r>
                <a:rPr lang="en-US" sz="1400" b="1" dirty="0" smtClean="0">
                  <a:solidFill>
                    <a:srgbClr val="0000FF"/>
                  </a:solidFill>
                </a:rPr>
                <a:t>”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94297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515" y="1783736"/>
            <a:ext cx="3181887" cy="4572613"/>
          </a:xfrm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Version Number</a:t>
            </a:r>
          </a:p>
          <a:p>
            <a:pPr lvl="1"/>
            <a:r>
              <a:rPr lang="en-US" sz="2000" dirty="0" smtClean="0"/>
              <a:t>Unique within each key</a:t>
            </a:r>
          </a:p>
          <a:p>
            <a:pPr lvl="1"/>
            <a:r>
              <a:rPr lang="en-US" sz="2000" dirty="0" smtClean="0"/>
              <a:t>By default</a:t>
            </a:r>
            <a:r>
              <a:rPr lang="en-US" sz="2000" dirty="0" smtClean="0">
                <a:sym typeface="Wingdings"/>
              </a:rPr>
              <a:t> System’s timestamp</a:t>
            </a:r>
          </a:p>
          <a:p>
            <a:pPr lvl="1"/>
            <a:r>
              <a:rPr lang="en-US" sz="2000" dirty="0" smtClean="0">
                <a:sym typeface="Wingdings"/>
              </a:rPr>
              <a:t>Data type is Long</a:t>
            </a:r>
            <a:endParaRPr lang="en-US" sz="2000" dirty="0" smtClean="0"/>
          </a:p>
          <a:p>
            <a:r>
              <a:rPr lang="en-US" sz="2000" b="1" dirty="0" smtClean="0">
                <a:solidFill>
                  <a:srgbClr val="800000"/>
                </a:solidFill>
              </a:rPr>
              <a:t>Value (Cell)</a:t>
            </a:r>
          </a:p>
          <a:p>
            <a:pPr lvl="1"/>
            <a:r>
              <a:rPr lang="en-US" sz="2000" dirty="0" smtClean="0">
                <a:solidFill>
                  <a:schemeClr val="tx1"/>
                </a:solidFill>
              </a:rPr>
              <a:t>Byte array</a:t>
            </a:r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113" y="1218047"/>
            <a:ext cx="5050539" cy="499576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191000" y="999390"/>
            <a:ext cx="1109119" cy="13978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883969" y="691613"/>
            <a:ext cx="2499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FF"/>
                </a:solidFill>
              </a:rPr>
              <a:t>Version number for each row</a:t>
            </a:r>
            <a:endParaRPr lang="en-US" sz="1400" b="1" i="1" u="sng" dirty="0">
              <a:solidFill>
                <a:srgbClr val="0000FF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817245" y="2452268"/>
            <a:ext cx="641670" cy="847289"/>
            <a:chOff x="7817245" y="2452268"/>
            <a:chExt cx="641670" cy="847289"/>
          </a:xfrm>
        </p:grpSpPr>
        <p:cxnSp>
          <p:nvCxnSpPr>
            <p:cNvPr id="10" name="Straight Arrow Connector 9"/>
            <p:cNvCxnSpPr>
              <a:stCxn id="11" idx="2"/>
            </p:cNvCxnSpPr>
            <p:nvPr/>
          </p:nvCxnSpPr>
          <p:spPr>
            <a:xfrm>
              <a:off x="8138080" y="2760045"/>
              <a:ext cx="81125" cy="53951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7817245" y="2452268"/>
              <a:ext cx="6416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0000FF"/>
                  </a:solidFill>
                </a:rPr>
                <a:t>value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066659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on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02" y="1904820"/>
            <a:ext cx="7541977" cy="231947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HBase schema consists of several </a:t>
            </a:r>
            <a:r>
              <a:rPr lang="en-US" b="1" i="1" dirty="0" smtClean="0">
                <a:solidFill>
                  <a:srgbClr val="0000FF"/>
                </a:solidFill>
              </a:rPr>
              <a:t>Tables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Each table consists of a set of </a:t>
            </a:r>
            <a:r>
              <a:rPr lang="en-US" b="1" i="1" dirty="0" smtClean="0">
                <a:solidFill>
                  <a:srgbClr val="0000FF"/>
                </a:solidFill>
              </a:rPr>
              <a:t>Column Families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Columns are not part of the schema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HBase has </a:t>
            </a:r>
            <a:r>
              <a:rPr lang="en-US" b="1" i="1" dirty="0" smtClean="0">
                <a:solidFill>
                  <a:srgbClr val="0000FF"/>
                </a:solidFill>
              </a:rPr>
              <a:t>Dynamic Columns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Because column names are encoded inside the cells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Different cells can have different columns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 descr="Screen shot 2013-02-15 at 12.07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310" y="4224295"/>
            <a:ext cx="5157572" cy="1953523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446557" y="4807403"/>
            <a:ext cx="2909753" cy="923330"/>
            <a:chOff x="446557" y="4807403"/>
            <a:chExt cx="2909753" cy="923330"/>
          </a:xfrm>
        </p:grpSpPr>
        <p:sp>
          <p:nvSpPr>
            <p:cNvPr id="7" name="Right Arrow 6"/>
            <p:cNvSpPr/>
            <p:nvPr/>
          </p:nvSpPr>
          <p:spPr>
            <a:xfrm>
              <a:off x="2760208" y="4807403"/>
              <a:ext cx="596102" cy="894099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6557" y="4807403"/>
              <a:ext cx="24561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800000"/>
                  </a:solidFill>
                </a:rPr>
                <a:t>“Roles” column family has different columns in different cells</a:t>
              </a:r>
              <a:endParaRPr lang="en-US" dirty="0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22731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Notes on Data Model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02" y="1904820"/>
            <a:ext cx="7541977" cy="2112147"/>
          </a:xfrm>
        </p:spPr>
        <p:txBody>
          <a:bodyPr>
            <a:noAutofit/>
          </a:bodyPr>
          <a:lstStyle/>
          <a:p>
            <a:r>
              <a:rPr lang="en-US" sz="1800" dirty="0" smtClean="0"/>
              <a:t>The </a:t>
            </a:r>
            <a:r>
              <a:rPr lang="en-US" sz="1800" b="1" i="1" dirty="0" smtClean="0">
                <a:solidFill>
                  <a:srgbClr val="0000FF"/>
                </a:solidFill>
              </a:rPr>
              <a:t>version number </a:t>
            </a:r>
            <a:r>
              <a:rPr lang="en-US" sz="1800" dirty="0" smtClean="0"/>
              <a:t>can be user-supplied</a:t>
            </a:r>
          </a:p>
          <a:p>
            <a:pPr lvl="1"/>
            <a:r>
              <a:rPr lang="en-US" sz="1600" dirty="0" smtClean="0">
                <a:solidFill>
                  <a:schemeClr val="tx1"/>
                </a:solidFill>
              </a:rPr>
              <a:t>Even does not have to be inserted in increasing order</a:t>
            </a:r>
          </a:p>
          <a:p>
            <a:pPr lvl="1"/>
            <a:r>
              <a:rPr lang="en-US" sz="1600" dirty="0" smtClean="0">
                <a:solidFill>
                  <a:schemeClr val="tx1"/>
                </a:solidFill>
              </a:rPr>
              <a:t>Version number are unique within each key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Table can be very sparse</a:t>
            </a:r>
          </a:p>
          <a:p>
            <a:pPr lvl="1"/>
            <a:r>
              <a:rPr lang="en-US" sz="1600" dirty="0" smtClean="0">
                <a:solidFill>
                  <a:schemeClr val="tx1"/>
                </a:solidFill>
              </a:rPr>
              <a:t>Many cells are empty </a:t>
            </a:r>
          </a:p>
          <a:p>
            <a:r>
              <a:rPr lang="en-US" sz="1800" b="1" i="1" dirty="0" smtClean="0">
                <a:solidFill>
                  <a:srgbClr val="0000FF"/>
                </a:solidFill>
              </a:rPr>
              <a:t>Keys</a:t>
            </a:r>
            <a:r>
              <a:rPr lang="en-US" sz="1800" dirty="0" smtClean="0">
                <a:solidFill>
                  <a:srgbClr val="0000FF"/>
                </a:solidFill>
              </a:rPr>
              <a:t> </a:t>
            </a:r>
            <a:r>
              <a:rPr lang="en-US" sz="1800" dirty="0" smtClean="0">
                <a:solidFill>
                  <a:schemeClr val="tx1"/>
                </a:solidFill>
              </a:rPr>
              <a:t>are indexed as the primary key</a:t>
            </a:r>
          </a:p>
        </p:txBody>
      </p:sp>
      <p:pic>
        <p:nvPicPr>
          <p:cNvPr id="5" name="Picture 4" descr="Screen shot 2013-02-15 at 12.23.2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788" y="4431622"/>
            <a:ext cx="6597758" cy="1684534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842207" y="3809640"/>
            <a:ext cx="77752" cy="7645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83261" y="3237803"/>
            <a:ext cx="242328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Has two columns</a:t>
            </a:r>
          </a:p>
          <a:p>
            <a:r>
              <a:rPr lang="en-US" sz="1600" dirty="0" smtClean="0">
                <a:solidFill>
                  <a:srgbClr val="FF0000"/>
                </a:solidFill>
              </a:rPr>
              <a:t>[</a:t>
            </a:r>
            <a:r>
              <a:rPr lang="en-US" sz="1600" dirty="0" err="1" smtClean="0">
                <a:solidFill>
                  <a:srgbClr val="FF0000"/>
                </a:solidFill>
              </a:rPr>
              <a:t>cnnsi.com</a:t>
            </a:r>
            <a:r>
              <a:rPr lang="en-US" sz="1600" dirty="0" smtClean="0">
                <a:solidFill>
                  <a:srgbClr val="FF0000"/>
                </a:solidFill>
              </a:rPr>
              <a:t> &amp; </a:t>
            </a:r>
            <a:r>
              <a:rPr lang="en-US" sz="1600" dirty="0" err="1" smtClean="0">
                <a:solidFill>
                  <a:srgbClr val="FF0000"/>
                </a:solidFill>
              </a:rPr>
              <a:t>my.look.ca</a:t>
            </a:r>
            <a:r>
              <a:rPr lang="en-US" sz="1600" dirty="0" smtClean="0">
                <a:solidFill>
                  <a:srgbClr val="FF0000"/>
                </a:solidFill>
              </a:rPr>
              <a:t>]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1555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952371"/>
            <a:ext cx="7345362" cy="1339850"/>
          </a:xfrm>
        </p:spPr>
        <p:txBody>
          <a:bodyPr/>
          <a:lstStyle/>
          <a:p>
            <a:r>
              <a:rPr lang="en-US" b="1" dirty="0" smtClean="0"/>
              <a:t>HBase Physical Model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4860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Physical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60" y="1865947"/>
            <a:ext cx="7636415" cy="130875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Each column family is stored in a separate file (called </a:t>
            </a:r>
            <a:r>
              <a:rPr lang="en-US" b="1" i="1" dirty="0" err="1" smtClean="0">
                <a:solidFill>
                  <a:srgbClr val="800000"/>
                </a:solidFill>
              </a:rPr>
              <a:t>HTables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Key &amp; Version numbers are replicated with each column family</a:t>
            </a:r>
          </a:p>
          <a:p>
            <a:r>
              <a:rPr lang="en-US" dirty="0" smtClean="0"/>
              <a:t>Empty cells are not stored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 descr="Screen shot 2013-02-15 at 12.33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633" y="5044281"/>
            <a:ext cx="4776438" cy="1312069"/>
          </a:xfrm>
          <a:prstGeom prst="rect">
            <a:avLst/>
          </a:prstGeom>
        </p:spPr>
      </p:pic>
      <p:pic>
        <p:nvPicPr>
          <p:cNvPr id="7" name="Picture 6" descr="Screen shot 2013-02-15 at 12.33.2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139" y="3006247"/>
            <a:ext cx="4725932" cy="1704062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453556" y="3984663"/>
            <a:ext cx="3136011" cy="1600217"/>
          </a:xfrm>
          <a:prstGeom prst="wedgeRoundRectCallout">
            <a:avLst>
              <a:gd name="adj1" fmla="val -1412"/>
              <a:gd name="adj2" fmla="val -9215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HBase maintains a multi-level index on values:</a:t>
            </a:r>
          </a:p>
          <a:p>
            <a:pPr algn="ctr"/>
            <a:r>
              <a:rPr lang="en-US" i="1" dirty="0" smtClean="0">
                <a:solidFill>
                  <a:srgbClr val="FFFF00"/>
                </a:solidFill>
              </a:rPr>
              <a:t>&lt;key, column family, column name, timestamp&gt;</a:t>
            </a:r>
            <a:endParaRPr lang="en-US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96976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723" y="244158"/>
            <a:ext cx="2624660" cy="1339850"/>
          </a:xfrm>
        </p:spPr>
        <p:txBody>
          <a:bodyPr/>
          <a:lstStyle/>
          <a:p>
            <a:r>
              <a:rPr lang="en-US" b="1" dirty="0" smtClean="0"/>
              <a:t>Example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 descr="Screen shot 2013-02-15 at 12.07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383" y="362823"/>
            <a:ext cx="5157572" cy="1671578"/>
          </a:xfrm>
          <a:prstGeom prst="rect">
            <a:avLst/>
          </a:prstGeom>
        </p:spPr>
      </p:pic>
      <p:pic>
        <p:nvPicPr>
          <p:cNvPr id="7" name="Picture 6" descr="Screen shot 2013-02-15 at 1.15.0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56" y="2112149"/>
            <a:ext cx="7814111" cy="436683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09697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Picture 4" descr="Screen shot 2013-02-15 at 1.19.3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3" y="1873564"/>
            <a:ext cx="6590030" cy="42944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5865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Regions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60" y="1865947"/>
            <a:ext cx="7943698" cy="1308754"/>
          </a:xfrm>
        </p:spPr>
        <p:txBody>
          <a:bodyPr>
            <a:normAutofit/>
          </a:bodyPr>
          <a:lstStyle/>
          <a:p>
            <a:r>
              <a:rPr lang="en-US" dirty="0" smtClean="0"/>
              <a:t>Each </a:t>
            </a:r>
            <a:r>
              <a:rPr lang="en-US" dirty="0" err="1" smtClean="0"/>
              <a:t>HTable</a:t>
            </a:r>
            <a:r>
              <a:rPr lang="en-US" dirty="0" smtClean="0"/>
              <a:t> (column family) is partitioned horizontally into </a:t>
            </a:r>
            <a:r>
              <a:rPr lang="en-US" b="1" i="1" dirty="0" smtClean="0">
                <a:solidFill>
                  <a:srgbClr val="0000FF"/>
                </a:solidFill>
              </a:rPr>
              <a:t>regions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Regions are counterpart to HDFS blocks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191000" y="6356350"/>
            <a:ext cx="762000" cy="271463"/>
          </a:xfrm>
        </p:spPr>
        <p:txBody>
          <a:bodyPr/>
          <a:lstStyle/>
          <a:p>
            <a:fld id="{EBFB1032-EA64-7144-B003-9BCC9D94B503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7" name="Picture 6" descr="Screen shot 2013-02-15 at 12.33.2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01" y="3417966"/>
            <a:ext cx="4725932" cy="1704062"/>
          </a:xfrm>
          <a:prstGeom prst="rect">
            <a:avLst/>
          </a:prstGeom>
        </p:spPr>
      </p:pic>
      <p:sp>
        <p:nvSpPr>
          <p:cNvPr id="6" name="Right Brace 5"/>
          <p:cNvSpPr/>
          <p:nvPr/>
        </p:nvSpPr>
        <p:spPr>
          <a:xfrm>
            <a:off x="5214133" y="4172462"/>
            <a:ext cx="293325" cy="5183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>
            <a:off x="5214133" y="4765432"/>
            <a:ext cx="293325" cy="5183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/>
          <p:cNvSpPr/>
          <p:nvPr/>
        </p:nvSpPr>
        <p:spPr>
          <a:xfrm>
            <a:off x="5219870" y="5565730"/>
            <a:ext cx="293325" cy="5183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727757" y="4800953"/>
            <a:ext cx="2394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000000"/>
                </a:solidFill>
              </a:rPr>
              <a:t>Each will be one region</a:t>
            </a:r>
            <a:endParaRPr lang="en-US" b="1" i="1" dirty="0">
              <a:solidFill>
                <a:srgbClr val="000000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2812043" y="5170285"/>
            <a:ext cx="12959" cy="777418"/>
          </a:xfrm>
          <a:prstGeom prst="line">
            <a:avLst/>
          </a:prstGeom>
          <a:ln w="38100" cmpd="sng"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34846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HBase: Overview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444" y="1862667"/>
            <a:ext cx="7554031" cy="4202854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Arial" charset="0"/>
                <a:ea typeface="宋体" charset="0"/>
              </a:rPr>
              <a:t>HBase is a distributed column-oriented </a:t>
            </a:r>
            <a:r>
              <a:rPr lang="en-US" b="1" dirty="0" smtClean="0">
                <a:latin typeface="Arial" charset="0"/>
                <a:ea typeface="宋体" charset="0"/>
              </a:rPr>
              <a:t>data store built </a:t>
            </a:r>
            <a:r>
              <a:rPr lang="en-US" b="1" dirty="0">
                <a:latin typeface="Arial" charset="0"/>
                <a:ea typeface="宋体" charset="0"/>
              </a:rPr>
              <a:t>on top of </a:t>
            </a:r>
            <a:r>
              <a:rPr lang="en-US" b="1" dirty="0" smtClean="0">
                <a:latin typeface="Arial" charset="0"/>
                <a:ea typeface="宋体" charset="0"/>
              </a:rPr>
              <a:t>HDFS</a:t>
            </a:r>
          </a:p>
          <a:p>
            <a:endParaRPr lang="en-US" dirty="0">
              <a:latin typeface="Arial" charset="0"/>
              <a:ea typeface="宋体" charset="0"/>
            </a:endParaRPr>
          </a:p>
          <a:p>
            <a:r>
              <a:rPr lang="en-US" altLang="zh-CN" b="1" dirty="0"/>
              <a:t>HBase is an Apache open source project whose goal is to provide storage for the Hadoop Distributed Computing </a:t>
            </a:r>
            <a:endParaRPr lang="en-US" altLang="zh-CN" b="1" dirty="0" smtClean="0"/>
          </a:p>
          <a:p>
            <a:endParaRPr lang="en-US" altLang="zh-CN" dirty="0" smtClean="0"/>
          </a:p>
          <a:p>
            <a:r>
              <a:rPr lang="en-US" altLang="zh-CN" b="1" dirty="0" smtClean="0"/>
              <a:t>Data </a:t>
            </a:r>
            <a:r>
              <a:rPr lang="en-US" altLang="zh-CN" b="1" dirty="0"/>
              <a:t>is logically organized into tables, rows and columns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89" y="444501"/>
            <a:ext cx="1439333" cy="102305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6578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952371"/>
            <a:ext cx="7345362" cy="1339850"/>
          </a:xfrm>
        </p:spPr>
        <p:txBody>
          <a:bodyPr/>
          <a:lstStyle/>
          <a:p>
            <a:r>
              <a:rPr lang="en-US" b="1" dirty="0" smtClean="0"/>
              <a:t>HBase Architecture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45468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Three </a:t>
            </a:r>
            <a:r>
              <a:rPr lang="en-US" altLang="zh-CN" dirty="0" smtClean="0"/>
              <a:t>Major 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518318" y="2060316"/>
            <a:ext cx="3672682" cy="3433859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800" dirty="0"/>
              <a:t>The </a:t>
            </a:r>
            <a:r>
              <a:rPr lang="en-US" altLang="zh-CN" sz="2800" dirty="0" err="1" smtClean="0"/>
              <a:t>HBaseMaster</a:t>
            </a:r>
            <a:endParaRPr lang="en-US" altLang="zh-CN" sz="2800" dirty="0" smtClean="0"/>
          </a:p>
          <a:p>
            <a:pPr lvl="1"/>
            <a:r>
              <a:rPr lang="en-US" altLang="zh-CN" sz="2600" dirty="0" smtClean="0"/>
              <a:t>One master</a:t>
            </a:r>
          </a:p>
          <a:p>
            <a:pPr lvl="1"/>
            <a:endParaRPr lang="en-US" altLang="zh-CN" sz="2800" dirty="0"/>
          </a:p>
          <a:p>
            <a:r>
              <a:rPr lang="en-US" altLang="zh-CN" sz="2800" dirty="0"/>
              <a:t>The </a:t>
            </a:r>
            <a:r>
              <a:rPr lang="en-US" altLang="zh-CN" sz="2800" dirty="0" err="1" smtClean="0"/>
              <a:t>HRegionServer</a:t>
            </a:r>
            <a:endParaRPr lang="en-US" altLang="zh-CN" sz="2800" dirty="0" smtClean="0"/>
          </a:p>
          <a:p>
            <a:pPr lvl="1"/>
            <a:r>
              <a:rPr lang="en-US" altLang="zh-CN" sz="2600" dirty="0" smtClean="0"/>
              <a:t>Many region servers</a:t>
            </a:r>
            <a:endParaRPr lang="en-US" altLang="zh-CN" sz="2600" dirty="0"/>
          </a:p>
          <a:p>
            <a:pPr>
              <a:buFont typeface="Wingdings" charset="0"/>
              <a:buNone/>
            </a:pPr>
            <a:endParaRPr lang="en-US" altLang="zh-CN" sz="2800" dirty="0"/>
          </a:p>
          <a:p>
            <a:r>
              <a:rPr lang="en-US" altLang="zh-CN" sz="2800" dirty="0"/>
              <a:t>The HBase client</a:t>
            </a:r>
          </a:p>
        </p:txBody>
      </p:sp>
      <p:graphicFrame>
        <p:nvGraphicFramePr>
          <p:cNvPr id="6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831674255"/>
              </p:ext>
            </p:extLst>
          </p:nvPr>
        </p:nvGraphicFramePr>
        <p:xfrm>
          <a:off x="3865352" y="1770202"/>
          <a:ext cx="4611660" cy="3387066"/>
        </p:xfrm>
        <a:graphic>
          <a:graphicData uri="http://schemas.openxmlformats.org/presentationml/2006/ole">
            <p:oleObj spid="_x0000_s3125" name="Visio" r:id="rId3" imgW="6481572" imgH="4331208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99182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226" y="1891862"/>
            <a:ext cx="7688250" cy="4173659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Region</a:t>
            </a:r>
          </a:p>
          <a:p>
            <a:pPr lvl="1"/>
            <a:r>
              <a:rPr lang="en-US" dirty="0" smtClean="0"/>
              <a:t>A subset of a table’s rows, like horizontal range partitioning</a:t>
            </a:r>
          </a:p>
          <a:p>
            <a:pPr lvl="1"/>
            <a:r>
              <a:rPr lang="en-US" dirty="0" smtClean="0"/>
              <a:t>Automatically done</a:t>
            </a:r>
          </a:p>
          <a:p>
            <a:r>
              <a:rPr lang="en-US" b="1" dirty="0" err="1" smtClean="0">
                <a:solidFill>
                  <a:srgbClr val="800000"/>
                </a:solidFill>
              </a:rPr>
              <a:t>RegionServer</a:t>
            </a:r>
            <a:r>
              <a:rPr lang="en-US" b="1" dirty="0" smtClean="0">
                <a:solidFill>
                  <a:srgbClr val="800000"/>
                </a:solidFill>
              </a:rPr>
              <a:t> (many slaves)</a:t>
            </a:r>
          </a:p>
          <a:p>
            <a:pPr lvl="1"/>
            <a:r>
              <a:rPr lang="en-US" dirty="0" smtClean="0"/>
              <a:t>Manages data regions</a:t>
            </a:r>
          </a:p>
          <a:p>
            <a:pPr lvl="1"/>
            <a:r>
              <a:rPr lang="en-US" dirty="0" smtClean="0"/>
              <a:t>Serves data for reads and writes (</a:t>
            </a:r>
            <a:r>
              <a:rPr lang="en-US" b="1" i="1" dirty="0" smtClean="0">
                <a:solidFill>
                  <a:srgbClr val="0000FF"/>
                </a:solidFill>
              </a:rPr>
              <a:t>using a log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b="1" dirty="0" smtClean="0">
                <a:solidFill>
                  <a:srgbClr val="800000"/>
                </a:solidFill>
              </a:rPr>
              <a:t>Master </a:t>
            </a:r>
          </a:p>
          <a:p>
            <a:pPr lvl="1"/>
            <a:r>
              <a:rPr lang="en-US" dirty="0" smtClean="0"/>
              <a:t>Responsible for coordinating the slaves</a:t>
            </a:r>
          </a:p>
          <a:p>
            <a:pPr lvl="1"/>
            <a:r>
              <a:rPr lang="en-US" dirty="0" smtClean="0"/>
              <a:t>Assigns regions, detects failures</a:t>
            </a:r>
          </a:p>
          <a:p>
            <a:pPr lvl="1"/>
            <a:r>
              <a:rPr lang="en-US" dirty="0" smtClean="0"/>
              <a:t>Admin functions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17121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5" name="Picture 4" descr="hbase-fi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504" y="1732915"/>
            <a:ext cx="9144000" cy="462343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1335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ZooKeeper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38" y="1930736"/>
            <a:ext cx="3939453" cy="4134785"/>
          </a:xfrm>
        </p:spPr>
        <p:txBody>
          <a:bodyPr>
            <a:normAutofit/>
          </a:bodyPr>
          <a:lstStyle/>
          <a:p>
            <a:r>
              <a:rPr lang="en-US" altLang="zh-TW" sz="2000" dirty="0">
                <a:latin typeface="Arial" charset="0"/>
                <a:ea typeface="宋体" charset="0"/>
              </a:rPr>
              <a:t>HBase depends on </a:t>
            </a:r>
            <a:r>
              <a:rPr lang="en-US" altLang="zh-TW" sz="2000" dirty="0" err="1">
                <a:latin typeface="Arial" charset="0"/>
                <a:ea typeface="宋体" charset="0"/>
              </a:rPr>
              <a:t>ZooKeeper</a:t>
            </a:r>
            <a:r>
              <a:rPr lang="en-US" altLang="zh-TW" sz="2000" dirty="0">
                <a:latin typeface="Arial" charset="0"/>
                <a:ea typeface="宋体" charset="0"/>
              </a:rPr>
              <a:t> </a:t>
            </a:r>
            <a:endParaRPr lang="en-US" altLang="zh-TW" sz="2000" dirty="0" smtClean="0">
              <a:latin typeface="Arial" charset="0"/>
              <a:ea typeface="宋体" charset="0"/>
            </a:endParaRPr>
          </a:p>
          <a:p>
            <a:r>
              <a:rPr lang="en-US" altLang="zh-TW" sz="2000" dirty="0" smtClean="0">
                <a:latin typeface="Arial" charset="0"/>
                <a:ea typeface="宋体" charset="0"/>
              </a:rPr>
              <a:t>By </a:t>
            </a:r>
            <a:r>
              <a:rPr lang="en-US" altLang="zh-TW" sz="2000" dirty="0">
                <a:latin typeface="Arial" charset="0"/>
                <a:ea typeface="宋体" charset="0"/>
              </a:rPr>
              <a:t>default </a:t>
            </a:r>
            <a:r>
              <a:rPr lang="en-US" altLang="zh-TW" sz="2000" dirty="0" smtClean="0">
                <a:latin typeface="Arial" charset="0"/>
                <a:ea typeface="宋体" charset="0"/>
              </a:rPr>
              <a:t>HBase manages the </a:t>
            </a:r>
            <a:r>
              <a:rPr lang="en-US" altLang="zh-TW" sz="2000" dirty="0" err="1">
                <a:latin typeface="Arial" charset="0"/>
                <a:ea typeface="宋体" charset="0"/>
              </a:rPr>
              <a:t>ZooKeeper</a:t>
            </a:r>
            <a:r>
              <a:rPr lang="en-US" altLang="zh-TW" sz="2000" dirty="0">
                <a:latin typeface="Arial" charset="0"/>
                <a:ea typeface="宋体" charset="0"/>
              </a:rPr>
              <a:t> </a:t>
            </a:r>
            <a:r>
              <a:rPr lang="en-US" altLang="zh-TW" sz="2000" dirty="0" smtClean="0">
                <a:latin typeface="Arial" charset="0"/>
                <a:ea typeface="宋体" charset="0"/>
              </a:rPr>
              <a:t>instance</a:t>
            </a:r>
          </a:p>
          <a:p>
            <a:pPr lvl="1"/>
            <a:r>
              <a:rPr lang="en-US" sz="1800" dirty="0" smtClean="0">
                <a:latin typeface="Arial" charset="0"/>
                <a:ea typeface="宋体" charset="0"/>
              </a:rPr>
              <a:t>E.g., starts and stops </a:t>
            </a:r>
            <a:r>
              <a:rPr lang="en-US" sz="1800" dirty="0" err="1" smtClean="0">
                <a:latin typeface="Arial" charset="0"/>
                <a:ea typeface="宋体" charset="0"/>
              </a:rPr>
              <a:t>ZooKeeper</a:t>
            </a:r>
            <a:endParaRPr lang="en-US" sz="1800" dirty="0" smtClean="0">
              <a:latin typeface="Arial" charset="0"/>
              <a:ea typeface="宋体" charset="0"/>
            </a:endParaRPr>
          </a:p>
          <a:p>
            <a:r>
              <a:rPr lang="en-US" sz="2000" dirty="0" err="1" smtClean="0">
                <a:latin typeface="Arial" charset="0"/>
                <a:ea typeface="宋体" charset="0"/>
              </a:rPr>
              <a:t>HMaster</a:t>
            </a:r>
            <a:r>
              <a:rPr lang="en-US" sz="2000" dirty="0" smtClean="0">
                <a:latin typeface="Arial" charset="0"/>
                <a:ea typeface="宋体" charset="0"/>
              </a:rPr>
              <a:t> and </a:t>
            </a:r>
            <a:r>
              <a:rPr lang="en-US" sz="2000" dirty="0" err="1" smtClean="0">
                <a:latin typeface="Arial" charset="0"/>
                <a:ea typeface="宋体" charset="0"/>
              </a:rPr>
              <a:t>HRegionServers</a:t>
            </a:r>
            <a:r>
              <a:rPr lang="en-US" sz="2000" dirty="0" smtClean="0">
                <a:latin typeface="Arial" charset="0"/>
                <a:ea typeface="宋体" charset="0"/>
              </a:rPr>
              <a:t> register themselves with </a:t>
            </a:r>
            <a:r>
              <a:rPr lang="en-US" sz="2000" dirty="0" err="1" smtClean="0">
                <a:latin typeface="Arial" charset="0"/>
                <a:ea typeface="宋体" charset="0"/>
              </a:rPr>
              <a:t>ZooKeeper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31572" y="1920559"/>
            <a:ext cx="3810000" cy="41449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="" xmlns:p14="http://schemas.microsoft.com/office/powerpoint/2010/main" val="116179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95" y="1878904"/>
            <a:ext cx="7995533" cy="4186617"/>
          </a:xfrm>
          <a:solidFill>
            <a:srgbClr val="FFFFE9"/>
          </a:solidFill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 err="1">
                <a:solidFill>
                  <a:srgbClr val="FF6600"/>
                </a:solidFill>
              </a:rPr>
              <a:t>HBaseAdmin</a:t>
            </a:r>
            <a:r>
              <a:rPr lang="en-US" altLang="zh-CN" dirty="0"/>
              <a:t> </a:t>
            </a:r>
            <a:r>
              <a:rPr lang="en-US" altLang="zh-CN" u="sng" dirty="0"/>
              <a:t>admin</a:t>
            </a:r>
            <a:r>
              <a:rPr lang="en-US" altLang="zh-CN" dirty="0"/>
              <a:t>= new </a:t>
            </a:r>
            <a:r>
              <a:rPr lang="en-US" altLang="zh-CN" dirty="0" err="1"/>
              <a:t>HBaseAdmin</a:t>
            </a:r>
            <a:r>
              <a:rPr lang="en-US" altLang="zh-CN" dirty="0"/>
              <a:t>(</a:t>
            </a:r>
            <a:r>
              <a:rPr lang="en-US" altLang="zh-CN" u="sng" dirty="0" err="1"/>
              <a:t>config</a:t>
            </a:r>
            <a:r>
              <a:rPr lang="en-US" altLang="zh-CN" dirty="0"/>
              <a:t>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 err="1">
                <a:solidFill>
                  <a:srgbClr val="FF6600"/>
                </a:solidFill>
              </a:rPr>
              <a:t>HColumnDescriptor</a:t>
            </a:r>
            <a:r>
              <a:rPr lang="en-US" altLang="zh-CN" dirty="0"/>
              <a:t> []column;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/>
              <a:t>column= new </a:t>
            </a:r>
            <a:r>
              <a:rPr lang="en-US" altLang="zh-CN" dirty="0" err="1"/>
              <a:t>HColumnDescriptor</a:t>
            </a:r>
            <a:r>
              <a:rPr lang="en-US" altLang="zh-CN" dirty="0"/>
              <a:t>[2];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/>
              <a:t>column[0]=new </a:t>
            </a:r>
            <a:r>
              <a:rPr lang="en-US" altLang="zh-CN" dirty="0" err="1"/>
              <a:t>HColumnDescriptor</a:t>
            </a:r>
            <a:r>
              <a:rPr lang="en-US" altLang="zh-CN" dirty="0"/>
              <a:t>("columnFamily1:");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dirty="0"/>
              <a:t>column[1]=new </a:t>
            </a:r>
            <a:r>
              <a:rPr lang="en-US" altLang="zh-CN" dirty="0" err="1"/>
              <a:t>HColumnDescriptor</a:t>
            </a:r>
            <a:r>
              <a:rPr lang="en-US" altLang="zh-CN" dirty="0"/>
              <a:t>("columnFamily2:");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sz="2100" dirty="0" err="1">
                <a:solidFill>
                  <a:srgbClr val="FF6600"/>
                </a:solidFill>
              </a:rPr>
              <a:t>HTableDescriptor</a:t>
            </a:r>
            <a:r>
              <a:rPr lang="en-US" altLang="zh-CN" sz="2100" dirty="0"/>
              <a:t> </a:t>
            </a:r>
            <a:r>
              <a:rPr lang="en-US" altLang="zh-CN" sz="2100" u="sng" dirty="0" err="1"/>
              <a:t>desc</a:t>
            </a:r>
            <a:r>
              <a:rPr lang="en-US" altLang="zh-CN" sz="2100" dirty="0"/>
              <a:t>= new </a:t>
            </a:r>
            <a:r>
              <a:rPr lang="en-US" altLang="zh-CN" sz="2100" dirty="0" err="1"/>
              <a:t>HTableDescriptor</a:t>
            </a:r>
            <a:r>
              <a:rPr lang="en-US" altLang="zh-CN" sz="2100" dirty="0"/>
              <a:t>(</a:t>
            </a:r>
            <a:r>
              <a:rPr lang="en-US" altLang="zh-CN" sz="2100" dirty="0" err="1"/>
              <a:t>Bytes.toBytes</a:t>
            </a:r>
            <a:r>
              <a:rPr lang="en-US" altLang="zh-CN" sz="2100" dirty="0"/>
              <a:t>("</a:t>
            </a:r>
            <a:r>
              <a:rPr lang="en-US" altLang="zh-CN" sz="2100" dirty="0" err="1"/>
              <a:t>MyTable</a:t>
            </a:r>
            <a:r>
              <a:rPr lang="en-US" altLang="zh-CN" sz="2100" dirty="0"/>
              <a:t>"));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u="sng" dirty="0" err="1"/>
              <a:t>desc</a:t>
            </a:r>
            <a:r>
              <a:rPr lang="en-US" altLang="zh-CN" dirty="0" err="1"/>
              <a:t>.addFamily</a:t>
            </a:r>
            <a:r>
              <a:rPr lang="en-US" altLang="zh-CN" dirty="0"/>
              <a:t>(column[0]);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u="sng" dirty="0" err="1">
                <a:solidFill>
                  <a:schemeClr val="tx1"/>
                </a:solidFill>
              </a:rPr>
              <a:t>desc</a:t>
            </a:r>
            <a:r>
              <a:rPr lang="en-US" altLang="zh-CN" dirty="0" err="1">
                <a:solidFill>
                  <a:schemeClr val="tx1"/>
                </a:solidFill>
              </a:rPr>
              <a:t>.addFamily</a:t>
            </a:r>
            <a:r>
              <a:rPr lang="en-US" altLang="zh-CN" dirty="0"/>
              <a:t>(column[1]);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lang="en-US" altLang="zh-CN" u="sng" dirty="0" err="1"/>
              <a:t>admin</a:t>
            </a:r>
            <a:r>
              <a:rPr lang="en-US" altLang="zh-CN" dirty="0" err="1"/>
              <a:t>.createTable</a:t>
            </a:r>
            <a:r>
              <a:rPr lang="en-US" altLang="zh-CN" dirty="0"/>
              <a:t>(</a:t>
            </a:r>
            <a:r>
              <a:rPr lang="en-US" altLang="zh-CN" u="sng" dirty="0" err="1"/>
              <a:t>desc</a:t>
            </a:r>
            <a:r>
              <a:rPr lang="en-US" altLang="zh-CN" dirty="0"/>
              <a:t>);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683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Operations On Regions: </a:t>
            </a:r>
            <a:r>
              <a:rPr lang="en-US" b="1" dirty="0" smtClean="0">
                <a:solidFill>
                  <a:srgbClr val="FF0000"/>
                </a:solidFill>
              </a:rPr>
              <a:t>Get()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226" y="1840031"/>
            <a:ext cx="7688250" cy="98480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Given a key </a:t>
            </a:r>
            <a:r>
              <a:rPr lang="en-US" sz="2000" dirty="0" smtClean="0">
                <a:sym typeface="Wingdings"/>
              </a:rPr>
              <a:t> return corresponding record</a:t>
            </a:r>
          </a:p>
          <a:p>
            <a:r>
              <a:rPr lang="en-US" sz="2000" dirty="0" smtClean="0">
                <a:sym typeface="Wingdings"/>
              </a:rPr>
              <a:t>For each value return the highest version</a:t>
            </a: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 descr="Screen shot 2013-02-15 at 1.34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34" y="2824835"/>
            <a:ext cx="8280624" cy="797203"/>
          </a:xfrm>
          <a:prstGeom prst="rect">
            <a:avLst/>
          </a:prstGeom>
        </p:spPr>
      </p:pic>
      <p:pic>
        <p:nvPicPr>
          <p:cNvPr id="6" name="Picture 5" descr="Screen shot 2013-02-15 at 1.35.37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34" y="4550283"/>
            <a:ext cx="8552758" cy="1006642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72134" y="4055841"/>
            <a:ext cx="7688250" cy="494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94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80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6638" indent="-228600" algn="l" defTabSz="914400" rtl="0" eaLnBrk="1" latinLnBrk="0" hangingPunct="1">
              <a:spcBef>
                <a:spcPts val="6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65238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485900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712913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47863" indent="-228600" algn="l" defTabSz="914400" rtl="0" eaLnBrk="1" latinLnBrk="0" hangingPunct="1">
              <a:spcBef>
                <a:spcPct val="20000"/>
              </a:spcBef>
              <a:buClr>
                <a:schemeClr val="bg2">
                  <a:lumMod val="60000"/>
                  <a:lumOff val="40000"/>
                </a:schemeClr>
              </a:buClr>
              <a:buFont typeface="Arial" pitchFamily="34" charset="0"/>
              <a:buChar char="•"/>
              <a:defRPr 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174875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Char char="•"/>
              <a:def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dirty="0" smtClean="0">
                <a:solidFill>
                  <a:schemeClr val="tx1"/>
                </a:solidFill>
              </a:rPr>
              <a:t>Can control the number of versions you want</a:t>
            </a:r>
          </a:p>
        </p:txBody>
      </p:sp>
    </p:spTree>
    <p:extLst>
      <p:ext uri="{BB962C8B-B14F-4D97-AF65-F5344CB8AC3E}">
        <p14:creationId xmlns="" xmlns:p14="http://schemas.microsoft.com/office/powerpoint/2010/main" val="1676693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968" y="244158"/>
            <a:ext cx="8449089" cy="1339850"/>
          </a:xfrm>
        </p:spPr>
        <p:txBody>
          <a:bodyPr>
            <a:normAutofit/>
          </a:bodyPr>
          <a:lstStyle/>
          <a:p>
            <a:r>
              <a:rPr lang="en-US" dirty="0"/>
              <a:t>Operations On Regions: </a:t>
            </a:r>
            <a:r>
              <a:rPr lang="en-US" b="1" dirty="0" smtClean="0">
                <a:solidFill>
                  <a:srgbClr val="FF0000"/>
                </a:solidFill>
              </a:rPr>
              <a:t>Scan(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5" name="Picture 4" descr="Screen shot 2013-02-15 at 1.40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68" y="2485228"/>
            <a:ext cx="8506357" cy="282753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6927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44158"/>
            <a:ext cx="2754247" cy="1339850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Get()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graphicFrame>
        <p:nvGraphicFramePr>
          <p:cNvPr id="54389" name="Group 117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="" xmlns:p14="http://schemas.microsoft.com/office/powerpoint/2010/main" val="3520602601"/>
              </p:ext>
            </p:extLst>
          </p:nvPr>
        </p:nvGraphicFramePr>
        <p:xfrm>
          <a:off x="457200" y="1600200"/>
          <a:ext cx="8077200" cy="4530728"/>
        </p:xfrm>
        <a:graphic>
          <a:graphicData uri="http://schemas.openxmlformats.org/drawingml/2006/table">
            <a:tbl>
              <a:tblPr/>
              <a:tblGrid>
                <a:gridCol w="2079625"/>
                <a:gridCol w="1390650"/>
                <a:gridCol w="2779713"/>
                <a:gridCol w="1827212"/>
              </a:tblGrid>
              <a:tr h="919163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Row key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Time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Stamp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Column</a:t>
                      </a: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 </a:t>
                      </a:r>
                      <a:r>
                        <a:rPr kumimoji="0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</a:t>
                      </a:r>
                      <a:r>
                        <a:rPr kumimoji="0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7825">
                <a:tc rowSpan="3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com.apache.www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62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anchor:apache.com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APACHE</a:t>
                      </a: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6263">
                <a:tc rowSpan="5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com.cnn.www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t9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anchor:cnnsi.com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CNN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4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t8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anchor:my.look.ca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CNN.com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78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t6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t5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t3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54393" name="Text Box 121"/>
          <p:cNvSpPr txBox="1">
            <a:spLocks noChangeArrowheads="1"/>
          </p:cNvSpPr>
          <p:nvPr/>
        </p:nvSpPr>
        <p:spPr bwMode="auto">
          <a:xfrm>
            <a:off x="3961320" y="393998"/>
            <a:ext cx="37338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2000" dirty="0"/>
              <a:t>Select value from table where key=</a:t>
            </a:r>
            <a:r>
              <a:rPr lang="zh-CN" altLang="en-US" sz="2000" dirty="0"/>
              <a:t>‘</a:t>
            </a:r>
            <a:r>
              <a:rPr lang="en-US" altLang="zh-CN" sz="2000" dirty="0" err="1"/>
              <a:t>com.apache.www</a:t>
            </a:r>
            <a:r>
              <a:rPr lang="zh-CN" altLang="en-US" sz="2000" dirty="0"/>
              <a:t>’</a:t>
            </a:r>
            <a:r>
              <a:rPr lang="en-US" altLang="zh-CN" sz="2000" dirty="0"/>
              <a:t> AND label=</a:t>
            </a:r>
            <a:r>
              <a:rPr lang="zh-CN" altLang="en-US" sz="2000" dirty="0"/>
              <a:t>‘</a:t>
            </a:r>
            <a:r>
              <a:rPr lang="en-US" altLang="zh-CN" sz="2000" dirty="0" err="1"/>
              <a:t>anchor:apache.com</a:t>
            </a:r>
            <a:r>
              <a:rPr lang="zh-CN" altLang="en-US" sz="2000" dirty="0"/>
              <a:t>’</a:t>
            </a:r>
            <a:endParaRPr lang="en-US" altLang="zh-CN" sz="2000" dirty="0"/>
          </a:p>
        </p:txBody>
      </p:sp>
      <p:sp>
        <p:nvSpPr>
          <p:cNvPr id="54394" name="Oval 122"/>
          <p:cNvSpPr>
            <a:spLocks noChangeArrowheads="1"/>
          </p:cNvSpPr>
          <p:nvPr/>
        </p:nvSpPr>
        <p:spPr bwMode="auto">
          <a:xfrm>
            <a:off x="609600" y="2743200"/>
            <a:ext cx="1752600" cy="762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395" name="Oval 123"/>
          <p:cNvSpPr>
            <a:spLocks noChangeArrowheads="1"/>
          </p:cNvSpPr>
          <p:nvPr/>
        </p:nvSpPr>
        <p:spPr bwMode="auto">
          <a:xfrm>
            <a:off x="4419600" y="3276600"/>
            <a:ext cx="1981200" cy="5334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29354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4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4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4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393" grpId="0"/>
      <p:bldP spid="54394" grpId="0" animBg="1"/>
      <p:bldP spid="5439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44158"/>
            <a:ext cx="2754247" cy="1339850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Scan()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7" name="Text Box 54"/>
          <p:cNvSpPr txBox="1">
            <a:spLocks noChangeArrowheads="1"/>
          </p:cNvSpPr>
          <p:nvPr/>
        </p:nvSpPr>
        <p:spPr bwMode="auto">
          <a:xfrm>
            <a:off x="4157861" y="499170"/>
            <a:ext cx="37338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2400" dirty="0"/>
              <a:t>Select value from table where anchor=</a:t>
            </a:r>
            <a:r>
              <a:rPr lang="zh-CN" altLang="en-US" sz="2400" dirty="0"/>
              <a:t>‘</a:t>
            </a:r>
            <a:r>
              <a:rPr lang="en-US" altLang="zh-CN" sz="2400" dirty="0" err="1"/>
              <a:t>cnnsi.com</a:t>
            </a:r>
            <a:r>
              <a:rPr lang="zh-CN" altLang="en-US" sz="2400" dirty="0"/>
              <a:t>’</a:t>
            </a:r>
            <a:endParaRPr lang="en-US" altLang="zh-CN" sz="2400" dirty="0"/>
          </a:p>
        </p:txBody>
      </p:sp>
      <p:graphicFrame>
        <p:nvGraphicFramePr>
          <p:cNvPr id="9" name="Group 56"/>
          <p:cNvGraphicFramePr>
            <a:graphicFrameLocks noGrp="1"/>
          </p:cNvGraphicFramePr>
          <p:nvPr>
            <p:ph idx="1"/>
          </p:nvPr>
        </p:nvGraphicFramePr>
        <p:xfrm>
          <a:off x="381000" y="1752600"/>
          <a:ext cx="8229600" cy="4530728"/>
        </p:xfrm>
        <a:graphic>
          <a:graphicData uri="http://schemas.openxmlformats.org/drawingml/2006/table">
            <a:tbl>
              <a:tblPr/>
              <a:tblGrid>
                <a:gridCol w="2119313"/>
                <a:gridCol w="1416050"/>
                <a:gridCol w="2832100"/>
                <a:gridCol w="1862137"/>
              </a:tblGrid>
              <a:tr h="919163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Row key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Time</a:t>
                      </a:r>
                    </a:p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Stamp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Column</a:t>
                      </a: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 </a:t>
                      </a:r>
                      <a:r>
                        <a:rPr kumimoji="0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</a:t>
                      </a:r>
                      <a:r>
                        <a:rPr kumimoji="0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7825">
                <a:tc rowSpan="3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com.apache.www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62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t10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anchor:apache.com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APACHE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6263">
                <a:tc rowSpan="5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com.cnn.www</a:t>
                      </a:r>
                      <a:r>
                        <a:rPr kumimoji="0" lang="zh-CN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t9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anchor:cnnsi.com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CNN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574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t8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anchor:my.look.ca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“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CNN.com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宋体" charset="0"/>
                          <a:cs typeface="Times New Roman" charset="0"/>
                        </a:rPr>
                        <a:t>”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78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t6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t5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3762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宋体" charset="0"/>
                          <a:cs typeface="Times New Roman" charset="0"/>
                        </a:rPr>
                        <a:t>t3</a:t>
                      </a:r>
                      <a:endParaRPr kumimoji="0" lang="en-US" altLang="zh-CN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010183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HBase: Part of Hadoop’s Ecosystem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81" y="1839913"/>
            <a:ext cx="5551102" cy="418553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" name="Group 2"/>
          <p:cNvGrpSpPr/>
          <p:nvPr/>
        </p:nvGrpSpPr>
        <p:grpSpPr>
          <a:xfrm>
            <a:off x="3210279" y="3257224"/>
            <a:ext cx="5576827" cy="1896022"/>
            <a:chOff x="3210279" y="3257224"/>
            <a:chExt cx="5576827" cy="1896022"/>
          </a:xfrm>
        </p:grpSpPr>
        <p:sp>
          <p:nvSpPr>
            <p:cNvPr id="6" name="TextBox 5"/>
            <p:cNvSpPr txBox="1"/>
            <p:nvPr/>
          </p:nvSpPr>
          <p:spPr>
            <a:xfrm>
              <a:off x="5503335" y="3257224"/>
              <a:ext cx="32837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800000"/>
                  </a:solidFill>
                </a:rPr>
                <a:t>HBase is built on top of HDFS </a:t>
              </a:r>
              <a:endParaRPr lang="en-US" b="1" dirty="0">
                <a:solidFill>
                  <a:srgbClr val="800000"/>
                </a:solidFill>
              </a:endParaRP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210279" y="3626556"/>
              <a:ext cx="3026832" cy="8890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6330480" y="4229916"/>
              <a:ext cx="191499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HBase files are internally stored in HDFS</a:t>
              </a:r>
              <a:endParaRPr lang="en-US" b="1" dirty="0"/>
            </a:p>
          </p:txBody>
        </p:sp>
        <p:sp>
          <p:nvSpPr>
            <p:cNvPr id="12" name="Down Arrow 11"/>
            <p:cNvSpPr/>
            <p:nvPr/>
          </p:nvSpPr>
          <p:spPr>
            <a:xfrm>
              <a:off x="7094766" y="3626556"/>
              <a:ext cx="423350" cy="603360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="" xmlns:p14="http://schemas.microsoft.com/office/powerpoint/2010/main" val="1090927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Operations On Regions: </a:t>
            </a:r>
            <a:r>
              <a:rPr lang="en-US" b="1" dirty="0" smtClean="0">
                <a:solidFill>
                  <a:srgbClr val="FF0000"/>
                </a:solidFill>
              </a:rPr>
              <a:t>Put()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226" y="1840031"/>
            <a:ext cx="7688250" cy="868183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Insert a new record (with a new key), Or</a:t>
            </a:r>
          </a:p>
          <a:p>
            <a:r>
              <a:rPr lang="en-US" sz="2000" dirty="0" smtClean="0">
                <a:sym typeface="Wingdings"/>
              </a:rPr>
              <a:t>Insert a record for an existing key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8" name="Picture 7" descr="Screen shot 2013-02-15 at 1.43.2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558" y="3174283"/>
            <a:ext cx="7975600" cy="596900"/>
          </a:xfrm>
          <a:prstGeom prst="rect">
            <a:avLst/>
          </a:prstGeom>
        </p:spPr>
      </p:pic>
      <p:pic>
        <p:nvPicPr>
          <p:cNvPr id="9" name="Picture 8" descr="Screen shot 2013-02-15 at 1.43.4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52" y="5189108"/>
            <a:ext cx="8245476" cy="713798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4794728" y="2708214"/>
            <a:ext cx="829358" cy="5831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624086" y="2462012"/>
            <a:ext cx="2608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Implicit version number </a:t>
            </a:r>
          </a:p>
          <a:p>
            <a:r>
              <a:rPr lang="en-US" b="1" dirty="0" smtClean="0">
                <a:solidFill>
                  <a:srgbClr val="800000"/>
                </a:solidFill>
              </a:rPr>
              <a:t>(timestamp)</a:t>
            </a:r>
            <a:endParaRPr lang="en-US" b="1" dirty="0">
              <a:solidFill>
                <a:srgbClr val="800000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4376944" y="4739518"/>
            <a:ext cx="829358" cy="5831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206302" y="4493316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Explicit version number</a:t>
            </a:r>
            <a:endParaRPr lang="en-US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8262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52" y="244158"/>
            <a:ext cx="8245476" cy="133985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Operations On Regions: </a:t>
            </a:r>
            <a:r>
              <a:rPr lang="en-US" sz="4000" b="1" dirty="0" smtClean="0">
                <a:solidFill>
                  <a:srgbClr val="FF0000"/>
                </a:solidFill>
              </a:rPr>
              <a:t>Delete()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226" y="1840032"/>
            <a:ext cx="7688250" cy="231947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Marking table cells as deleted</a:t>
            </a:r>
          </a:p>
          <a:p>
            <a:r>
              <a:rPr lang="en-US" sz="2000" b="1" dirty="0" smtClean="0">
                <a:sym typeface="Wingdings"/>
              </a:rPr>
              <a:t>Multiple levels</a:t>
            </a:r>
          </a:p>
          <a:p>
            <a:pPr lvl="1"/>
            <a:r>
              <a:rPr lang="en-US" sz="1800" dirty="0" smtClean="0">
                <a:sym typeface="Wingdings"/>
              </a:rPr>
              <a:t>Can mark an entire column family as deleted</a:t>
            </a:r>
          </a:p>
          <a:p>
            <a:pPr lvl="1"/>
            <a:r>
              <a:rPr lang="en-US" sz="1800" dirty="0" smtClean="0">
                <a:sym typeface="Wingdings"/>
              </a:rPr>
              <a:t>Can make all column families of a given row as deleted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568005" y="4159506"/>
            <a:ext cx="6103560" cy="11791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/>
              <a:buChar char="•"/>
            </a:pPr>
            <a:r>
              <a:rPr lang="en-US" sz="2000" b="1" dirty="0" smtClean="0"/>
              <a:t>All operations are logged by the </a:t>
            </a:r>
            <a:r>
              <a:rPr lang="en-US" sz="2000" b="1" dirty="0" err="1" smtClean="0"/>
              <a:t>RegionServers</a:t>
            </a:r>
            <a:endParaRPr lang="en-US" sz="2000" b="1" dirty="0" smtClean="0"/>
          </a:p>
          <a:p>
            <a:pPr marL="285750" indent="-285750">
              <a:buFont typeface="Arial"/>
              <a:buChar char="•"/>
            </a:pPr>
            <a:r>
              <a:rPr lang="en-US" sz="2000" b="1" dirty="0" smtClean="0"/>
              <a:t>The log is flushed periodically</a:t>
            </a:r>
            <a:endParaRPr lang="en-US" sz="2000" b="1" dirty="0"/>
          </a:p>
        </p:txBody>
      </p:sp>
    </p:spTree>
    <p:extLst>
      <p:ext uri="{BB962C8B-B14F-4D97-AF65-F5344CB8AC3E}">
        <p14:creationId xmlns="" xmlns:p14="http://schemas.microsoft.com/office/powerpoint/2010/main" val="35628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HBase: </a:t>
            </a:r>
            <a:r>
              <a:rPr lang="en-US" b="1" dirty="0" smtClean="0">
                <a:solidFill>
                  <a:srgbClr val="FF0000"/>
                </a:solidFill>
              </a:rPr>
              <a:t>Joins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730" y="2008484"/>
            <a:ext cx="7532745" cy="4057037"/>
          </a:xfrm>
        </p:spPr>
        <p:txBody>
          <a:bodyPr/>
          <a:lstStyle/>
          <a:p>
            <a:r>
              <a:rPr lang="en-US" dirty="0" smtClean="0"/>
              <a:t>HBase does not support joins</a:t>
            </a:r>
          </a:p>
          <a:p>
            <a:endParaRPr lang="en-US" dirty="0" smtClean="0"/>
          </a:p>
          <a:p>
            <a:r>
              <a:rPr lang="en-US" dirty="0" smtClean="0"/>
              <a:t>Can be done in the application layer</a:t>
            </a:r>
          </a:p>
          <a:p>
            <a:pPr lvl="1"/>
            <a:r>
              <a:rPr lang="en-US" dirty="0" smtClean="0"/>
              <a:t>Using scan() and get()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0695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Altering a 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6" name="Picture 5" descr="Screen shot 2013-02-16 at 3.19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81" y="2724304"/>
            <a:ext cx="7213600" cy="22225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369268" y="3200614"/>
            <a:ext cx="5131653" cy="453529"/>
            <a:chOff x="3369268" y="3200614"/>
            <a:chExt cx="5131653" cy="453529"/>
          </a:xfrm>
        </p:grpSpPr>
        <p:cxnSp>
          <p:nvCxnSpPr>
            <p:cNvPr id="8" name="Straight Arrow Connector 7"/>
            <p:cNvCxnSpPr/>
            <p:nvPr/>
          </p:nvCxnSpPr>
          <p:spPr>
            <a:xfrm flipH="1">
              <a:off x="3369268" y="3433858"/>
              <a:ext cx="1075575" cy="11662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4483717" y="3200614"/>
              <a:ext cx="4017204" cy="4535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smtClean="0">
                  <a:solidFill>
                    <a:srgbClr val="0000FF"/>
                  </a:solidFill>
                </a:rPr>
                <a:t>Disable the table before changing the schema</a:t>
              </a:r>
              <a:endParaRPr lang="en-US" sz="1500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740606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Logging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5" name="Picture 4" descr="Wal-fl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69" y="1758133"/>
            <a:ext cx="7675165" cy="442281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908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Deployment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5" name="Picture 4" descr="Screen shot 2013-02-16 at 10.46.4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819" y="1845134"/>
            <a:ext cx="6155394" cy="3900949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2008602" y="2474970"/>
            <a:ext cx="945987" cy="72564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1914786" y="4260073"/>
            <a:ext cx="945987" cy="72564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55754" y="2554285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800000"/>
                </a:solidFill>
              </a:rPr>
              <a:t>Master </a:t>
            </a:r>
          </a:p>
          <a:p>
            <a:pPr algn="ctr"/>
            <a:r>
              <a:rPr lang="en-US" b="1" dirty="0" smtClean="0">
                <a:solidFill>
                  <a:srgbClr val="800000"/>
                </a:solidFill>
              </a:rPr>
              <a:t>node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78957" y="4339388"/>
            <a:ext cx="768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800000"/>
                </a:solidFill>
              </a:rPr>
              <a:t>Slave</a:t>
            </a:r>
          </a:p>
          <a:p>
            <a:pPr algn="ctr"/>
            <a:r>
              <a:rPr lang="en-US" b="1" dirty="0" smtClean="0">
                <a:solidFill>
                  <a:srgbClr val="800000"/>
                </a:solidFill>
              </a:rPr>
              <a:t>nodes</a:t>
            </a:r>
            <a:endParaRPr lang="en-US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0361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vs. </a:t>
            </a:r>
            <a:r>
              <a:rPr lang="en-US" dirty="0" smtClean="0"/>
              <a:t>HDFS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5" name="Picture 4" descr="Screen shot 2013-02-14 at 10.41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73" y="1674714"/>
            <a:ext cx="8031851" cy="379354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94158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vs. RDBMS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37</a:t>
            </a:fld>
            <a:endParaRPr lang="en-US" dirty="0"/>
          </a:p>
        </p:txBody>
      </p:sp>
      <p:pic>
        <p:nvPicPr>
          <p:cNvPr id="5" name="Picture 4" descr="Screen shot 2013-02-16 at 10.47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39" y="1715103"/>
            <a:ext cx="8309381" cy="466716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12718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use HBase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5" name="Picture 4" descr="Screen shot 2013-02-16 at 10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34" y="1756648"/>
            <a:ext cx="7685038" cy="438542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5890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vs. HDFS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50" y="1891862"/>
            <a:ext cx="8034408" cy="4173659"/>
          </a:xfrm>
        </p:spPr>
        <p:txBody>
          <a:bodyPr>
            <a:normAutofit/>
          </a:bodyPr>
          <a:lstStyle/>
          <a:p>
            <a:r>
              <a:rPr lang="en-US" dirty="0" smtClean="0"/>
              <a:t>Both are distributed systems that scale to hundreds or thousands of nodes</a:t>
            </a:r>
          </a:p>
          <a:p>
            <a:endParaRPr lang="en-US" dirty="0" smtClean="0"/>
          </a:p>
          <a:p>
            <a:r>
              <a:rPr lang="en-US" b="1" i="1" u="sng" dirty="0" smtClean="0">
                <a:solidFill>
                  <a:srgbClr val="800000"/>
                </a:solidFill>
              </a:rPr>
              <a:t>HDFS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is good for batch processing (scans over big files)</a:t>
            </a:r>
          </a:p>
          <a:p>
            <a:pPr lvl="1"/>
            <a:r>
              <a:rPr lang="en-US" dirty="0" smtClean="0"/>
              <a:t>Not good for record lookup</a:t>
            </a:r>
          </a:p>
          <a:p>
            <a:pPr lvl="1"/>
            <a:r>
              <a:rPr lang="en-US" dirty="0" smtClean="0"/>
              <a:t>Not good for incremental addition of small batches</a:t>
            </a:r>
          </a:p>
          <a:p>
            <a:pPr lvl="1"/>
            <a:r>
              <a:rPr lang="en-US" dirty="0" smtClean="0"/>
              <a:t>Not good for updates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605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vs. HDFS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50" y="1891862"/>
            <a:ext cx="8034408" cy="4173659"/>
          </a:xfrm>
        </p:spPr>
        <p:txBody>
          <a:bodyPr>
            <a:normAutofit/>
          </a:bodyPr>
          <a:lstStyle/>
          <a:p>
            <a:r>
              <a:rPr lang="en-US" b="1" i="1" u="sng" dirty="0" smtClean="0">
                <a:solidFill>
                  <a:srgbClr val="800000"/>
                </a:solidFill>
              </a:rPr>
              <a:t>HBase</a:t>
            </a:r>
            <a:r>
              <a:rPr lang="en-US" dirty="0" smtClean="0"/>
              <a:t> is designed to efficiently address the above points</a:t>
            </a:r>
          </a:p>
          <a:p>
            <a:pPr lvl="1"/>
            <a:r>
              <a:rPr lang="en-US" dirty="0" smtClean="0"/>
              <a:t>Fast record lookup</a:t>
            </a:r>
          </a:p>
          <a:p>
            <a:pPr lvl="1"/>
            <a:r>
              <a:rPr lang="en-US" dirty="0" smtClean="0"/>
              <a:t>Support for record-level insertion</a:t>
            </a:r>
          </a:p>
          <a:p>
            <a:pPr lvl="1"/>
            <a:r>
              <a:rPr lang="en-US" dirty="0" smtClean="0"/>
              <a:t>Support for updates (not in place)</a:t>
            </a:r>
          </a:p>
          <a:p>
            <a:pPr lvl="1"/>
            <a:endParaRPr lang="en-US" dirty="0"/>
          </a:p>
          <a:p>
            <a:r>
              <a:rPr lang="en-US" dirty="0" smtClean="0"/>
              <a:t>HBase updates are done by creating new versions of values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6963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vs. HDFS (Cont’d)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 descr="Screen shot 2013-02-14 at 10.41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73" y="1674714"/>
            <a:ext cx="8031851" cy="37935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1609" y="5468259"/>
            <a:ext cx="7726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If application has neither random reads or writes </a:t>
            </a:r>
            <a:r>
              <a:rPr lang="en-US" sz="2000" b="1" dirty="0" smtClean="0">
                <a:solidFill>
                  <a:srgbClr val="800000"/>
                </a:solidFill>
                <a:sym typeface="Wingdings"/>
              </a:rPr>
              <a:t> Stick to HDFS</a:t>
            </a:r>
            <a:endParaRPr lang="en-US" sz="20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74948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952371"/>
            <a:ext cx="7345362" cy="1339850"/>
          </a:xfrm>
        </p:spPr>
        <p:txBody>
          <a:bodyPr/>
          <a:lstStyle/>
          <a:p>
            <a:r>
              <a:rPr lang="en-US" b="1" dirty="0" smtClean="0"/>
              <a:t>HBase Data Model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25030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9112" y="1919111"/>
            <a:ext cx="7596364" cy="4146410"/>
          </a:xfrm>
        </p:spPr>
        <p:txBody>
          <a:bodyPr/>
          <a:lstStyle/>
          <a:p>
            <a:r>
              <a:rPr lang="en-US" altLang="zh-TW" b="1" dirty="0">
                <a:latin typeface="Arial" charset="0"/>
                <a:ea typeface="宋体" charset="0"/>
              </a:rPr>
              <a:t>HBase </a:t>
            </a:r>
            <a:r>
              <a:rPr lang="en-US" altLang="zh-TW" b="1" dirty="0" smtClean="0">
                <a:latin typeface="Arial" charset="0"/>
                <a:ea typeface="宋体" charset="0"/>
              </a:rPr>
              <a:t>is based on Google’s </a:t>
            </a:r>
            <a:r>
              <a:rPr lang="en-US" altLang="zh-TW" b="1" dirty="0" err="1" smtClean="0">
                <a:latin typeface="Arial" charset="0"/>
                <a:ea typeface="宋体" charset="0"/>
              </a:rPr>
              <a:t>Bigtable</a:t>
            </a:r>
            <a:r>
              <a:rPr lang="en-US" altLang="zh-TW" b="1" dirty="0" smtClean="0">
                <a:latin typeface="Arial" charset="0"/>
                <a:ea typeface="宋体" charset="0"/>
              </a:rPr>
              <a:t> model</a:t>
            </a:r>
          </a:p>
          <a:p>
            <a:pPr lvl="1"/>
            <a:r>
              <a:rPr lang="en-US" altLang="zh-TW" b="1" dirty="0" smtClean="0">
                <a:latin typeface="Arial" charset="0"/>
                <a:ea typeface="宋体" charset="0"/>
              </a:rPr>
              <a:t>Key-Value pairs</a:t>
            </a:r>
            <a:endParaRPr lang="en-US" altLang="zh-TW" b="1" dirty="0">
              <a:latin typeface="Arial" charset="0"/>
              <a:ea typeface="宋体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286" y="3378763"/>
            <a:ext cx="6945875" cy="192493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7112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HBase Logical 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 descr="Screen shot 2013-02-14 at 11.20.3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61" y="1853735"/>
            <a:ext cx="7789056" cy="428833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124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apital">
  <a:themeElements>
    <a:clrScheme name="Capital">
      <a:dk1>
        <a:srgbClr val="000000"/>
      </a:dk1>
      <a:lt1>
        <a:srgbClr val="FFFFFF"/>
      </a:lt1>
      <a:dk2>
        <a:srgbClr val="6F6D5D"/>
      </a:dk2>
      <a:lt2>
        <a:srgbClr val="7C8F97"/>
      </a:lt2>
      <a:accent1>
        <a:srgbClr val="4B5A60"/>
      </a:accent1>
      <a:accent2>
        <a:srgbClr val="9C5238"/>
      </a:accent2>
      <a:accent3>
        <a:srgbClr val="504539"/>
      </a:accent3>
      <a:accent4>
        <a:srgbClr val="C1AD79"/>
      </a:accent4>
      <a:accent5>
        <a:srgbClr val="667559"/>
      </a:accent5>
      <a:accent6>
        <a:srgbClr val="BAD6AD"/>
      </a:accent6>
      <a:hlink>
        <a:srgbClr val="524A82"/>
      </a:hlink>
      <a:folHlink>
        <a:srgbClr val="8F9954"/>
      </a:folHlink>
    </a:clrScheme>
    <a:fontScheme name="Capital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3183</TotalTime>
  <Words>939</Words>
  <Application>Microsoft Macintosh PowerPoint</Application>
  <PresentationFormat>On-screen Show (4:3)</PresentationFormat>
  <Paragraphs>238</Paragraphs>
  <Slides>38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Capital</vt:lpstr>
      <vt:lpstr>Visio</vt:lpstr>
      <vt:lpstr>Large-Scale Data Management </vt:lpstr>
      <vt:lpstr>HBase: Overview </vt:lpstr>
      <vt:lpstr>HBase: Part of Hadoop’s Ecosystem</vt:lpstr>
      <vt:lpstr>HBase vs. HDFS</vt:lpstr>
      <vt:lpstr>HBase vs. HDFS (Cont’d)</vt:lpstr>
      <vt:lpstr>HBase vs. HDFS (Cont’d)</vt:lpstr>
      <vt:lpstr>HBase Data Model</vt:lpstr>
      <vt:lpstr>HBase Data Model</vt:lpstr>
      <vt:lpstr>HBase Logical View</vt:lpstr>
      <vt:lpstr>HBase: Keys and Column Families</vt:lpstr>
      <vt:lpstr>Slide 11</vt:lpstr>
      <vt:lpstr>Slide 12</vt:lpstr>
      <vt:lpstr>Notes on Data Model</vt:lpstr>
      <vt:lpstr>Notes on Data Model (Cont’d)</vt:lpstr>
      <vt:lpstr>HBase Physical Model</vt:lpstr>
      <vt:lpstr>HBase Physical Model</vt:lpstr>
      <vt:lpstr>Example</vt:lpstr>
      <vt:lpstr>Column Families</vt:lpstr>
      <vt:lpstr>HBase Regions</vt:lpstr>
      <vt:lpstr>HBase Architecture</vt:lpstr>
      <vt:lpstr>Three Major Components</vt:lpstr>
      <vt:lpstr>HBase Components</vt:lpstr>
      <vt:lpstr>Big Picture</vt:lpstr>
      <vt:lpstr>ZooKeeper</vt:lpstr>
      <vt:lpstr>Creating a Table</vt:lpstr>
      <vt:lpstr>Operations On Regions: Get()</vt:lpstr>
      <vt:lpstr>Operations On Regions: Scan()</vt:lpstr>
      <vt:lpstr>Get()</vt:lpstr>
      <vt:lpstr>Scan()</vt:lpstr>
      <vt:lpstr>Operations On Regions: Put()</vt:lpstr>
      <vt:lpstr>Operations On Regions: Delete()</vt:lpstr>
      <vt:lpstr>HBase: Joins</vt:lpstr>
      <vt:lpstr>Altering a Table</vt:lpstr>
      <vt:lpstr>Logging Operations</vt:lpstr>
      <vt:lpstr>HBase Deployment</vt:lpstr>
      <vt:lpstr>HBase vs. HDFS</vt:lpstr>
      <vt:lpstr>HBase vs. RDBMS</vt:lpstr>
      <vt:lpstr>When to use HBase</vt:lpstr>
    </vt:vector>
  </TitlesOfParts>
  <Company>WPI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Eltabakh</dc:creator>
  <cp:lastModifiedBy>Acer e5</cp:lastModifiedBy>
  <cp:revision>340</cp:revision>
  <dcterms:created xsi:type="dcterms:W3CDTF">2013-01-13T20:33:29Z</dcterms:created>
  <dcterms:modified xsi:type="dcterms:W3CDTF">2015-07-31T14:13:05Z</dcterms:modified>
</cp:coreProperties>
</file>

<file path=docProps/thumbnail.jpeg>
</file>